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5" r:id="rId1"/>
  </p:sldMasterIdLst>
  <p:notesMasterIdLst>
    <p:notesMasterId r:id="rId12"/>
  </p:notesMasterIdLst>
  <p:sldIdLst>
    <p:sldId id="256" r:id="rId2"/>
    <p:sldId id="257" r:id="rId3"/>
    <p:sldId id="261" r:id="rId4"/>
    <p:sldId id="259" r:id="rId5"/>
    <p:sldId id="265" r:id="rId6"/>
    <p:sldId id="263" r:id="rId7"/>
    <p:sldId id="266" r:id="rId8"/>
    <p:sldId id="260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5"/>
    <p:restoredTop sz="94930"/>
  </p:normalViewPr>
  <p:slideViewPr>
    <p:cSldViewPr snapToGrid="0" snapToObjects="1">
      <p:cViewPr varScale="1">
        <p:scale>
          <a:sx n="117" d="100"/>
          <a:sy n="117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9CDAC-0E7D-4152-A816-2204C0EC81EB}" type="doc">
      <dgm:prSet loTypeId="urn:microsoft.com/office/officeart/2005/8/layout/radial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B543CA-0059-4E0D-A7B3-6C430A9A80D7}">
      <dgm:prSet/>
      <dgm:spPr/>
      <dgm:t>
        <a:bodyPr/>
        <a:lstStyle/>
        <a:p>
          <a:r>
            <a:rPr lang="en-US" dirty="0"/>
            <a:t>Test various stocks</a:t>
          </a:r>
        </a:p>
      </dgm:t>
    </dgm:pt>
    <dgm:pt modelId="{F8266B70-F5ED-495E-8BFD-8A323B9F8E1F}" type="parTrans" cxnId="{C623CDA3-FC4F-4558-B650-580D3069F2DF}">
      <dgm:prSet/>
      <dgm:spPr/>
      <dgm:t>
        <a:bodyPr/>
        <a:lstStyle/>
        <a:p>
          <a:endParaRPr lang="en-US"/>
        </a:p>
      </dgm:t>
    </dgm:pt>
    <dgm:pt modelId="{274E0605-598A-42DE-A40E-A905A3EF4E26}" type="sibTrans" cxnId="{C623CDA3-FC4F-4558-B650-580D3069F2DF}">
      <dgm:prSet/>
      <dgm:spPr/>
      <dgm:t>
        <a:bodyPr/>
        <a:lstStyle/>
        <a:p>
          <a:endParaRPr lang="en-US"/>
        </a:p>
      </dgm:t>
    </dgm:pt>
    <dgm:pt modelId="{519D1E2F-6362-4367-9433-6076111E62DF}">
      <dgm:prSet/>
      <dgm:spPr/>
      <dgm:t>
        <a:bodyPr/>
        <a:lstStyle/>
        <a:p>
          <a:r>
            <a:rPr lang="en-US" dirty="0"/>
            <a:t>Test various time periods</a:t>
          </a:r>
        </a:p>
      </dgm:t>
    </dgm:pt>
    <dgm:pt modelId="{8CC459DB-EBE2-4DA3-9689-488A484AFF6D}" type="parTrans" cxnId="{59EE1558-ABD6-416B-920D-7C0A01F9D963}">
      <dgm:prSet/>
      <dgm:spPr/>
      <dgm:t>
        <a:bodyPr/>
        <a:lstStyle/>
        <a:p>
          <a:endParaRPr lang="en-US"/>
        </a:p>
      </dgm:t>
    </dgm:pt>
    <dgm:pt modelId="{484772A0-A209-4502-B181-BDB2582A5BE8}" type="sibTrans" cxnId="{59EE1558-ABD6-416B-920D-7C0A01F9D963}">
      <dgm:prSet/>
      <dgm:spPr/>
      <dgm:t>
        <a:bodyPr/>
        <a:lstStyle/>
        <a:p>
          <a:endParaRPr lang="en-US"/>
        </a:p>
      </dgm:t>
    </dgm:pt>
    <dgm:pt modelId="{701A9FCB-4DBC-4CA7-89D3-4F318CAB7097}">
      <dgm:prSet/>
      <dgm:spPr/>
      <dgm:t>
        <a:bodyPr/>
        <a:lstStyle/>
        <a:p>
          <a:r>
            <a:rPr lang="en-US" dirty="0"/>
            <a:t>Test for accuracy</a:t>
          </a:r>
        </a:p>
      </dgm:t>
    </dgm:pt>
    <dgm:pt modelId="{F72B0235-A761-4A54-ABE8-6F078FF6AFDA}" type="parTrans" cxnId="{230AB1BD-2F7C-440F-8F37-D237611BB2D7}">
      <dgm:prSet/>
      <dgm:spPr/>
      <dgm:t>
        <a:bodyPr/>
        <a:lstStyle/>
        <a:p>
          <a:endParaRPr lang="en-US"/>
        </a:p>
      </dgm:t>
    </dgm:pt>
    <dgm:pt modelId="{CFCFBBDC-73BA-497B-9A78-58C4FC56BDFB}" type="sibTrans" cxnId="{230AB1BD-2F7C-440F-8F37-D237611BB2D7}">
      <dgm:prSet/>
      <dgm:spPr/>
      <dgm:t>
        <a:bodyPr/>
        <a:lstStyle/>
        <a:p>
          <a:endParaRPr lang="en-US"/>
        </a:p>
      </dgm:t>
    </dgm:pt>
    <dgm:pt modelId="{DC0B476C-2D98-4E43-A683-9BAFF1504859}" type="pres">
      <dgm:prSet presAssocID="{5119CDAC-0E7D-4152-A816-2204C0EC81E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50C8573-7A89-524E-AFD1-028A5113BC27}" type="pres">
      <dgm:prSet presAssocID="{5119CDAC-0E7D-4152-A816-2204C0EC81EB}" presName="cycle" presStyleCnt="0"/>
      <dgm:spPr/>
    </dgm:pt>
    <dgm:pt modelId="{1871DB8A-9604-6F44-AC26-CE4165DE0E18}" type="pres">
      <dgm:prSet presAssocID="{5119CDAC-0E7D-4152-A816-2204C0EC81EB}" presName="centerShape" presStyleCnt="0"/>
      <dgm:spPr/>
    </dgm:pt>
    <dgm:pt modelId="{34FB0346-939A-CA44-AAF9-716E7FAB3CD2}" type="pres">
      <dgm:prSet presAssocID="{5119CDAC-0E7D-4152-A816-2204C0EC81EB}" presName="connSite" presStyleLbl="node1" presStyleIdx="0" presStyleCnt="4"/>
      <dgm:spPr/>
    </dgm:pt>
    <dgm:pt modelId="{5B1E5CD8-675E-5B42-9B1C-FB42B5B779B5}" type="pres">
      <dgm:prSet presAssocID="{5119CDAC-0E7D-4152-A816-2204C0EC81EB}" presName="visible" presStyleLbl="node1" presStyleIdx="0" presStyleCnt="4" custScaleX="121804" custScaleY="137788" custLinFactNeighborX="11180" custLinFactNeighborY="3307"/>
      <dgm:spPr/>
    </dgm:pt>
    <dgm:pt modelId="{6354E714-A6F6-734C-B206-5042F4DBC34F}" type="pres">
      <dgm:prSet presAssocID="{F8266B70-F5ED-495E-8BFD-8A323B9F8E1F}" presName="Name25" presStyleLbl="parChTrans1D1" presStyleIdx="0" presStyleCnt="3"/>
      <dgm:spPr/>
    </dgm:pt>
    <dgm:pt modelId="{9C12C757-0F4D-FA4F-BDB8-67B1F5D8C710}" type="pres">
      <dgm:prSet presAssocID="{AFB543CA-0059-4E0D-A7B3-6C430A9A80D7}" presName="node" presStyleCnt="0"/>
      <dgm:spPr/>
    </dgm:pt>
    <dgm:pt modelId="{07062705-1DAB-6541-85B6-09CA2196C0AD}" type="pres">
      <dgm:prSet presAssocID="{AFB543CA-0059-4E0D-A7B3-6C430A9A80D7}" presName="parentNode" presStyleLbl="node1" presStyleIdx="1" presStyleCnt="4" custLinFactNeighborX="94616" custLinFactNeighborY="13319">
        <dgm:presLayoutVars>
          <dgm:chMax val="1"/>
          <dgm:bulletEnabled val="1"/>
        </dgm:presLayoutVars>
      </dgm:prSet>
      <dgm:spPr/>
    </dgm:pt>
    <dgm:pt modelId="{82B6D72B-FC8A-7547-AAF0-3B3681D728AA}" type="pres">
      <dgm:prSet presAssocID="{AFB543CA-0059-4E0D-A7B3-6C430A9A80D7}" presName="childNode" presStyleLbl="revTx" presStyleIdx="0" presStyleCnt="0">
        <dgm:presLayoutVars>
          <dgm:bulletEnabled val="1"/>
        </dgm:presLayoutVars>
      </dgm:prSet>
      <dgm:spPr/>
    </dgm:pt>
    <dgm:pt modelId="{68FAEA57-8DC9-1D48-BA25-473E4B9DCE2A}" type="pres">
      <dgm:prSet presAssocID="{8CC459DB-EBE2-4DA3-9689-488A484AFF6D}" presName="Name25" presStyleLbl="parChTrans1D1" presStyleIdx="1" presStyleCnt="3"/>
      <dgm:spPr/>
    </dgm:pt>
    <dgm:pt modelId="{156B9D31-2573-1A4B-B646-FD0AE2F48D44}" type="pres">
      <dgm:prSet presAssocID="{519D1E2F-6362-4367-9433-6076111E62DF}" presName="node" presStyleCnt="0"/>
      <dgm:spPr/>
    </dgm:pt>
    <dgm:pt modelId="{71FBFA92-F02E-524C-A8AE-8EC077617DD9}" type="pres">
      <dgm:prSet presAssocID="{519D1E2F-6362-4367-9433-6076111E62DF}" presName="parentNode" presStyleLbl="node1" presStyleIdx="2" presStyleCnt="4" custLinFactNeighborX="83796" custLinFactNeighborY="3661">
        <dgm:presLayoutVars>
          <dgm:chMax val="1"/>
          <dgm:bulletEnabled val="1"/>
        </dgm:presLayoutVars>
      </dgm:prSet>
      <dgm:spPr/>
    </dgm:pt>
    <dgm:pt modelId="{06BFF123-1C87-654F-AD4A-49EA068A19E3}" type="pres">
      <dgm:prSet presAssocID="{519D1E2F-6362-4367-9433-6076111E62DF}" presName="childNode" presStyleLbl="revTx" presStyleIdx="0" presStyleCnt="0">
        <dgm:presLayoutVars>
          <dgm:bulletEnabled val="1"/>
        </dgm:presLayoutVars>
      </dgm:prSet>
      <dgm:spPr/>
    </dgm:pt>
    <dgm:pt modelId="{AE1E1A5B-6105-724D-B13A-782F5AA2F0AB}" type="pres">
      <dgm:prSet presAssocID="{F72B0235-A761-4A54-ABE8-6F078FF6AFDA}" presName="Name25" presStyleLbl="parChTrans1D1" presStyleIdx="2" presStyleCnt="3"/>
      <dgm:spPr/>
    </dgm:pt>
    <dgm:pt modelId="{CD30315A-D1F2-254B-86A5-5D31958C5141}" type="pres">
      <dgm:prSet presAssocID="{701A9FCB-4DBC-4CA7-89D3-4F318CAB7097}" presName="node" presStyleCnt="0"/>
      <dgm:spPr/>
    </dgm:pt>
    <dgm:pt modelId="{2589983C-AEB1-7746-A8A2-73F5ECDBC2D4}" type="pres">
      <dgm:prSet presAssocID="{701A9FCB-4DBC-4CA7-89D3-4F318CAB7097}" presName="parentNode" presStyleLbl="node1" presStyleIdx="3" presStyleCnt="4" custLinFactNeighborX="53027" custLinFactNeighborY="-9205">
        <dgm:presLayoutVars>
          <dgm:chMax val="1"/>
          <dgm:bulletEnabled val="1"/>
        </dgm:presLayoutVars>
      </dgm:prSet>
      <dgm:spPr/>
    </dgm:pt>
    <dgm:pt modelId="{E5B400D4-5302-C740-A21F-42085D8D72EF}" type="pres">
      <dgm:prSet presAssocID="{701A9FCB-4DBC-4CA7-89D3-4F318CAB709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FD15232-210A-C449-B212-F0E79691EA92}" type="presOf" srcId="{F72B0235-A761-4A54-ABE8-6F078FF6AFDA}" destId="{AE1E1A5B-6105-724D-B13A-782F5AA2F0AB}" srcOrd="0" destOrd="0" presId="urn:microsoft.com/office/officeart/2005/8/layout/radial2"/>
    <dgm:cxn modelId="{FA3BCA57-463F-3B43-B3CF-4E165E92315A}" type="presOf" srcId="{519D1E2F-6362-4367-9433-6076111E62DF}" destId="{71FBFA92-F02E-524C-A8AE-8EC077617DD9}" srcOrd="0" destOrd="0" presId="urn:microsoft.com/office/officeart/2005/8/layout/radial2"/>
    <dgm:cxn modelId="{59EE1558-ABD6-416B-920D-7C0A01F9D963}" srcId="{5119CDAC-0E7D-4152-A816-2204C0EC81EB}" destId="{519D1E2F-6362-4367-9433-6076111E62DF}" srcOrd="1" destOrd="0" parTransId="{8CC459DB-EBE2-4DA3-9689-488A484AFF6D}" sibTransId="{484772A0-A209-4502-B181-BDB2582A5BE8}"/>
    <dgm:cxn modelId="{876A5381-5A44-5241-B955-7EACCA955986}" type="presOf" srcId="{F8266B70-F5ED-495E-8BFD-8A323B9F8E1F}" destId="{6354E714-A6F6-734C-B206-5042F4DBC34F}" srcOrd="0" destOrd="0" presId="urn:microsoft.com/office/officeart/2005/8/layout/radial2"/>
    <dgm:cxn modelId="{76BA24A2-C5F3-214A-9403-A4F4EAF183E0}" type="presOf" srcId="{701A9FCB-4DBC-4CA7-89D3-4F318CAB7097}" destId="{2589983C-AEB1-7746-A8A2-73F5ECDBC2D4}" srcOrd="0" destOrd="0" presId="urn:microsoft.com/office/officeart/2005/8/layout/radial2"/>
    <dgm:cxn modelId="{C623CDA3-FC4F-4558-B650-580D3069F2DF}" srcId="{5119CDAC-0E7D-4152-A816-2204C0EC81EB}" destId="{AFB543CA-0059-4E0D-A7B3-6C430A9A80D7}" srcOrd="0" destOrd="0" parTransId="{F8266B70-F5ED-495E-8BFD-8A323B9F8E1F}" sibTransId="{274E0605-598A-42DE-A40E-A905A3EF4E26}"/>
    <dgm:cxn modelId="{95454DBC-B543-8945-8836-849968C0405F}" type="presOf" srcId="{8CC459DB-EBE2-4DA3-9689-488A484AFF6D}" destId="{68FAEA57-8DC9-1D48-BA25-473E4B9DCE2A}" srcOrd="0" destOrd="0" presId="urn:microsoft.com/office/officeart/2005/8/layout/radial2"/>
    <dgm:cxn modelId="{567D3FBD-B768-EE4C-B5BA-7E481F4345E4}" type="presOf" srcId="{5119CDAC-0E7D-4152-A816-2204C0EC81EB}" destId="{DC0B476C-2D98-4E43-A683-9BAFF1504859}" srcOrd="0" destOrd="0" presId="urn:microsoft.com/office/officeart/2005/8/layout/radial2"/>
    <dgm:cxn modelId="{230AB1BD-2F7C-440F-8F37-D237611BB2D7}" srcId="{5119CDAC-0E7D-4152-A816-2204C0EC81EB}" destId="{701A9FCB-4DBC-4CA7-89D3-4F318CAB7097}" srcOrd="2" destOrd="0" parTransId="{F72B0235-A761-4A54-ABE8-6F078FF6AFDA}" sibTransId="{CFCFBBDC-73BA-497B-9A78-58C4FC56BDFB}"/>
    <dgm:cxn modelId="{0024D6BD-164E-764A-9287-3C5C4B1B0210}" type="presOf" srcId="{AFB543CA-0059-4E0D-A7B3-6C430A9A80D7}" destId="{07062705-1DAB-6541-85B6-09CA2196C0AD}" srcOrd="0" destOrd="0" presId="urn:microsoft.com/office/officeart/2005/8/layout/radial2"/>
    <dgm:cxn modelId="{DDE71AFB-C233-D843-8B61-C92D21D1D418}" type="presParOf" srcId="{DC0B476C-2D98-4E43-A683-9BAFF1504859}" destId="{050C8573-7A89-524E-AFD1-028A5113BC27}" srcOrd="0" destOrd="0" presId="urn:microsoft.com/office/officeart/2005/8/layout/radial2"/>
    <dgm:cxn modelId="{5F2138F4-0330-194B-871A-B464BD8A095C}" type="presParOf" srcId="{050C8573-7A89-524E-AFD1-028A5113BC27}" destId="{1871DB8A-9604-6F44-AC26-CE4165DE0E18}" srcOrd="0" destOrd="0" presId="urn:microsoft.com/office/officeart/2005/8/layout/radial2"/>
    <dgm:cxn modelId="{74C997EF-F457-0549-9A7C-AFD06B3B68FC}" type="presParOf" srcId="{1871DB8A-9604-6F44-AC26-CE4165DE0E18}" destId="{34FB0346-939A-CA44-AAF9-716E7FAB3CD2}" srcOrd="0" destOrd="0" presId="urn:microsoft.com/office/officeart/2005/8/layout/radial2"/>
    <dgm:cxn modelId="{0F65B7F6-963E-D54A-AC0D-3A392D47661C}" type="presParOf" srcId="{1871DB8A-9604-6F44-AC26-CE4165DE0E18}" destId="{5B1E5CD8-675E-5B42-9B1C-FB42B5B779B5}" srcOrd="1" destOrd="0" presId="urn:microsoft.com/office/officeart/2005/8/layout/radial2"/>
    <dgm:cxn modelId="{73015043-2500-DA42-9FB9-6B09F0716635}" type="presParOf" srcId="{050C8573-7A89-524E-AFD1-028A5113BC27}" destId="{6354E714-A6F6-734C-B206-5042F4DBC34F}" srcOrd="1" destOrd="0" presId="urn:microsoft.com/office/officeart/2005/8/layout/radial2"/>
    <dgm:cxn modelId="{1E7318FB-C89E-5740-A2F8-032BD246196E}" type="presParOf" srcId="{050C8573-7A89-524E-AFD1-028A5113BC27}" destId="{9C12C757-0F4D-FA4F-BDB8-67B1F5D8C710}" srcOrd="2" destOrd="0" presId="urn:microsoft.com/office/officeart/2005/8/layout/radial2"/>
    <dgm:cxn modelId="{E34934FC-59F7-4F40-8787-5C2D717F92D2}" type="presParOf" srcId="{9C12C757-0F4D-FA4F-BDB8-67B1F5D8C710}" destId="{07062705-1DAB-6541-85B6-09CA2196C0AD}" srcOrd="0" destOrd="0" presId="urn:microsoft.com/office/officeart/2005/8/layout/radial2"/>
    <dgm:cxn modelId="{7319E2DF-268E-DB46-9767-FDBBB65262AA}" type="presParOf" srcId="{9C12C757-0F4D-FA4F-BDB8-67B1F5D8C710}" destId="{82B6D72B-FC8A-7547-AAF0-3B3681D728AA}" srcOrd="1" destOrd="0" presId="urn:microsoft.com/office/officeart/2005/8/layout/radial2"/>
    <dgm:cxn modelId="{EE769080-CCAB-D54D-B72C-55422A6409B5}" type="presParOf" srcId="{050C8573-7A89-524E-AFD1-028A5113BC27}" destId="{68FAEA57-8DC9-1D48-BA25-473E4B9DCE2A}" srcOrd="3" destOrd="0" presId="urn:microsoft.com/office/officeart/2005/8/layout/radial2"/>
    <dgm:cxn modelId="{38CBD230-A47F-F54C-9542-0842A586A7DD}" type="presParOf" srcId="{050C8573-7A89-524E-AFD1-028A5113BC27}" destId="{156B9D31-2573-1A4B-B646-FD0AE2F48D44}" srcOrd="4" destOrd="0" presId="urn:microsoft.com/office/officeart/2005/8/layout/radial2"/>
    <dgm:cxn modelId="{E08B73ED-806B-5E4D-8852-56D866A725D5}" type="presParOf" srcId="{156B9D31-2573-1A4B-B646-FD0AE2F48D44}" destId="{71FBFA92-F02E-524C-A8AE-8EC077617DD9}" srcOrd="0" destOrd="0" presId="urn:microsoft.com/office/officeart/2005/8/layout/radial2"/>
    <dgm:cxn modelId="{9E372EF7-2FD7-0B44-9963-EAB818FDDCC4}" type="presParOf" srcId="{156B9D31-2573-1A4B-B646-FD0AE2F48D44}" destId="{06BFF123-1C87-654F-AD4A-49EA068A19E3}" srcOrd="1" destOrd="0" presId="urn:microsoft.com/office/officeart/2005/8/layout/radial2"/>
    <dgm:cxn modelId="{7A5712D5-186E-2947-B814-6B66E4224D83}" type="presParOf" srcId="{050C8573-7A89-524E-AFD1-028A5113BC27}" destId="{AE1E1A5B-6105-724D-B13A-782F5AA2F0AB}" srcOrd="5" destOrd="0" presId="urn:microsoft.com/office/officeart/2005/8/layout/radial2"/>
    <dgm:cxn modelId="{00DAF375-A5A4-D44A-BA98-27122C9701BE}" type="presParOf" srcId="{050C8573-7A89-524E-AFD1-028A5113BC27}" destId="{CD30315A-D1F2-254B-86A5-5D31958C5141}" srcOrd="6" destOrd="0" presId="urn:microsoft.com/office/officeart/2005/8/layout/radial2"/>
    <dgm:cxn modelId="{78AD2B01-8077-8049-9274-3DF853E12A69}" type="presParOf" srcId="{CD30315A-D1F2-254B-86A5-5D31958C5141}" destId="{2589983C-AEB1-7746-A8A2-73F5ECDBC2D4}" srcOrd="0" destOrd="0" presId="urn:microsoft.com/office/officeart/2005/8/layout/radial2"/>
    <dgm:cxn modelId="{74A3BA7C-3859-4F4A-8126-B64B569536B4}" type="presParOf" srcId="{CD30315A-D1F2-254B-86A5-5D31958C5141}" destId="{E5B400D4-5302-C740-A21F-42085D8D72E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F2E1C3-437F-48F7-A9DD-293957E20FD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6E1C8C0B-F0E4-40FF-9CA9-EA14374631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 incorporate intelligence and automation into our trading strategies by using machine learning. </a:t>
          </a:r>
        </a:p>
      </dgm:t>
    </dgm:pt>
    <dgm:pt modelId="{319294FB-EA97-47A6-A513-1369BE5C5E04}" type="parTrans" cxnId="{A6A20B75-1DCA-400E-8C34-6F92ED356D8F}">
      <dgm:prSet/>
      <dgm:spPr/>
      <dgm:t>
        <a:bodyPr/>
        <a:lstStyle/>
        <a:p>
          <a:endParaRPr lang="en-US"/>
        </a:p>
      </dgm:t>
    </dgm:pt>
    <dgm:pt modelId="{6005A1CA-868B-4CB4-8EC4-58D7080EE2E5}" type="sibTrans" cxnId="{A6A20B75-1DCA-400E-8C34-6F92ED356D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A33FC1-AD00-427C-8C14-94D103E718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Machine learning systems can evaluate multiple factors that influence investment decisions (such as social sentiment and daily returns) even</a:t>
          </a:r>
          <a:r>
            <a:rPr lang="en-US" b="1"/>
            <a:t> </a:t>
          </a:r>
          <a:r>
            <a:rPr lang="en-US"/>
            <a:t>more efficiently than humans—resulting in more accurate trading decisions.</a:t>
          </a:r>
        </a:p>
      </dgm:t>
    </dgm:pt>
    <dgm:pt modelId="{9C728E50-AF61-4573-B6B2-6279577B3B89}" type="parTrans" cxnId="{ED2EB3D7-7A4A-4281-9A78-373736CF113E}">
      <dgm:prSet/>
      <dgm:spPr/>
      <dgm:t>
        <a:bodyPr/>
        <a:lstStyle/>
        <a:p>
          <a:endParaRPr lang="en-US"/>
        </a:p>
      </dgm:t>
    </dgm:pt>
    <dgm:pt modelId="{CDBBF0BE-2946-4533-98A0-CCA72779FF30}" type="sibTrans" cxnId="{ED2EB3D7-7A4A-4281-9A78-373736CF113E}">
      <dgm:prSet/>
      <dgm:spPr/>
      <dgm:t>
        <a:bodyPr/>
        <a:lstStyle/>
        <a:p>
          <a:endParaRPr lang="en-US"/>
        </a:p>
      </dgm:t>
    </dgm:pt>
    <dgm:pt modelId="{6B819657-D9B0-4944-9898-4782E46D5A2A}" type="pres">
      <dgm:prSet presAssocID="{0BF2E1C3-437F-48F7-A9DD-293957E20FD9}" presName="root" presStyleCnt="0">
        <dgm:presLayoutVars>
          <dgm:dir/>
          <dgm:resizeHandles val="exact"/>
        </dgm:presLayoutVars>
      </dgm:prSet>
      <dgm:spPr/>
    </dgm:pt>
    <dgm:pt modelId="{4EEE6B13-FA6F-4C8B-A3D0-C88EA5A9BA50}" type="pres">
      <dgm:prSet presAssocID="{6E1C8C0B-F0E4-40FF-9CA9-EA1437463101}" presName="compNode" presStyleCnt="0"/>
      <dgm:spPr/>
    </dgm:pt>
    <dgm:pt modelId="{109CB4FA-40EF-482B-B13D-D9549F060B59}" type="pres">
      <dgm:prSet presAssocID="{6E1C8C0B-F0E4-40FF-9CA9-EA1437463101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05CCEDC-B8DE-4A91-A639-38473E1406D8}" type="pres">
      <dgm:prSet presAssocID="{6E1C8C0B-F0E4-40FF-9CA9-EA14374631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940F1D6-269F-4B08-BF60-61314DB6FBBD}" type="pres">
      <dgm:prSet presAssocID="{6E1C8C0B-F0E4-40FF-9CA9-EA1437463101}" presName="spaceRect" presStyleCnt="0"/>
      <dgm:spPr/>
    </dgm:pt>
    <dgm:pt modelId="{AEA23E1C-C69C-4146-B242-0328C577E6E4}" type="pres">
      <dgm:prSet presAssocID="{6E1C8C0B-F0E4-40FF-9CA9-EA1437463101}" presName="textRect" presStyleLbl="revTx" presStyleIdx="0" presStyleCnt="2">
        <dgm:presLayoutVars>
          <dgm:chMax val="1"/>
          <dgm:chPref val="1"/>
        </dgm:presLayoutVars>
      </dgm:prSet>
      <dgm:spPr/>
    </dgm:pt>
    <dgm:pt modelId="{5E025840-F8EF-4DEF-956B-36FBC4B6B588}" type="pres">
      <dgm:prSet presAssocID="{6005A1CA-868B-4CB4-8EC4-58D7080EE2E5}" presName="sibTrans" presStyleCnt="0"/>
      <dgm:spPr/>
    </dgm:pt>
    <dgm:pt modelId="{A31E7D24-F1C6-4724-841C-BB9362A434C1}" type="pres">
      <dgm:prSet presAssocID="{22A33FC1-AD00-427C-8C14-94D103E71885}" presName="compNode" presStyleCnt="0"/>
      <dgm:spPr/>
    </dgm:pt>
    <dgm:pt modelId="{1F1E5F1C-3B78-4CE3-B6DB-D4ABF0C23159}" type="pres">
      <dgm:prSet presAssocID="{22A33FC1-AD00-427C-8C14-94D103E7188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807FB99-F4C1-41AE-A265-442FAD6BB336}" type="pres">
      <dgm:prSet presAssocID="{22A33FC1-AD00-427C-8C14-94D103E718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EBEF8C81-C8FF-42C8-887E-D2D920A9DE46}" type="pres">
      <dgm:prSet presAssocID="{22A33FC1-AD00-427C-8C14-94D103E71885}" presName="spaceRect" presStyleCnt="0"/>
      <dgm:spPr/>
    </dgm:pt>
    <dgm:pt modelId="{F2A4405C-CB62-4F93-B8C2-15A450B28D58}" type="pres">
      <dgm:prSet presAssocID="{22A33FC1-AD00-427C-8C14-94D103E718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6E2E70-C2EB-764F-A65B-473F43199068}" type="presOf" srcId="{6E1C8C0B-F0E4-40FF-9CA9-EA1437463101}" destId="{AEA23E1C-C69C-4146-B242-0328C577E6E4}" srcOrd="0" destOrd="0" presId="urn:microsoft.com/office/officeart/2018/5/layout/IconLeafLabelList"/>
    <dgm:cxn modelId="{A6A20B75-1DCA-400E-8C34-6F92ED356D8F}" srcId="{0BF2E1C3-437F-48F7-A9DD-293957E20FD9}" destId="{6E1C8C0B-F0E4-40FF-9CA9-EA1437463101}" srcOrd="0" destOrd="0" parTransId="{319294FB-EA97-47A6-A513-1369BE5C5E04}" sibTransId="{6005A1CA-868B-4CB4-8EC4-58D7080EE2E5}"/>
    <dgm:cxn modelId="{11CB539E-BA54-E848-803A-ACA3651831A0}" type="presOf" srcId="{0BF2E1C3-437F-48F7-A9DD-293957E20FD9}" destId="{6B819657-D9B0-4944-9898-4782E46D5A2A}" srcOrd="0" destOrd="0" presId="urn:microsoft.com/office/officeart/2018/5/layout/IconLeafLabelList"/>
    <dgm:cxn modelId="{05F53DD5-C74F-4143-B86B-1A56E1651870}" type="presOf" srcId="{22A33FC1-AD00-427C-8C14-94D103E71885}" destId="{F2A4405C-CB62-4F93-B8C2-15A450B28D58}" srcOrd="0" destOrd="0" presId="urn:microsoft.com/office/officeart/2018/5/layout/IconLeafLabelList"/>
    <dgm:cxn modelId="{ED2EB3D7-7A4A-4281-9A78-373736CF113E}" srcId="{0BF2E1C3-437F-48F7-A9DD-293957E20FD9}" destId="{22A33FC1-AD00-427C-8C14-94D103E71885}" srcOrd="1" destOrd="0" parTransId="{9C728E50-AF61-4573-B6B2-6279577B3B89}" sibTransId="{CDBBF0BE-2946-4533-98A0-CCA72779FF30}"/>
    <dgm:cxn modelId="{021F0F37-72C1-104A-912A-442DD07FCD3F}" type="presParOf" srcId="{6B819657-D9B0-4944-9898-4782E46D5A2A}" destId="{4EEE6B13-FA6F-4C8B-A3D0-C88EA5A9BA50}" srcOrd="0" destOrd="0" presId="urn:microsoft.com/office/officeart/2018/5/layout/IconLeafLabelList"/>
    <dgm:cxn modelId="{31FE630B-851C-C545-8C91-7E9A5879775C}" type="presParOf" srcId="{4EEE6B13-FA6F-4C8B-A3D0-C88EA5A9BA50}" destId="{109CB4FA-40EF-482B-B13D-D9549F060B59}" srcOrd="0" destOrd="0" presId="urn:microsoft.com/office/officeart/2018/5/layout/IconLeafLabelList"/>
    <dgm:cxn modelId="{C8416751-8A36-E544-8FE9-F048CB657D61}" type="presParOf" srcId="{4EEE6B13-FA6F-4C8B-A3D0-C88EA5A9BA50}" destId="{B05CCEDC-B8DE-4A91-A639-38473E1406D8}" srcOrd="1" destOrd="0" presId="urn:microsoft.com/office/officeart/2018/5/layout/IconLeafLabelList"/>
    <dgm:cxn modelId="{76363B03-E4BE-7D4C-9B93-DC5F237DBDA6}" type="presParOf" srcId="{4EEE6B13-FA6F-4C8B-A3D0-C88EA5A9BA50}" destId="{F940F1D6-269F-4B08-BF60-61314DB6FBBD}" srcOrd="2" destOrd="0" presId="urn:microsoft.com/office/officeart/2018/5/layout/IconLeafLabelList"/>
    <dgm:cxn modelId="{0A04CA3B-AD5E-A646-9651-4C1087AD054C}" type="presParOf" srcId="{4EEE6B13-FA6F-4C8B-A3D0-C88EA5A9BA50}" destId="{AEA23E1C-C69C-4146-B242-0328C577E6E4}" srcOrd="3" destOrd="0" presId="urn:microsoft.com/office/officeart/2018/5/layout/IconLeafLabelList"/>
    <dgm:cxn modelId="{30B5FDAD-447B-FA42-9400-53147CF56C66}" type="presParOf" srcId="{6B819657-D9B0-4944-9898-4782E46D5A2A}" destId="{5E025840-F8EF-4DEF-956B-36FBC4B6B588}" srcOrd="1" destOrd="0" presId="urn:microsoft.com/office/officeart/2018/5/layout/IconLeafLabelList"/>
    <dgm:cxn modelId="{970206B6-1446-FF47-BB91-4F06F1981195}" type="presParOf" srcId="{6B819657-D9B0-4944-9898-4782E46D5A2A}" destId="{A31E7D24-F1C6-4724-841C-BB9362A434C1}" srcOrd="2" destOrd="0" presId="urn:microsoft.com/office/officeart/2018/5/layout/IconLeafLabelList"/>
    <dgm:cxn modelId="{7B33BE9A-A46D-954D-9106-220F616EAED8}" type="presParOf" srcId="{A31E7D24-F1C6-4724-841C-BB9362A434C1}" destId="{1F1E5F1C-3B78-4CE3-B6DB-D4ABF0C23159}" srcOrd="0" destOrd="0" presId="urn:microsoft.com/office/officeart/2018/5/layout/IconLeafLabelList"/>
    <dgm:cxn modelId="{2AF5E862-C014-0641-A4A1-1A2F9B819285}" type="presParOf" srcId="{A31E7D24-F1C6-4724-841C-BB9362A434C1}" destId="{E807FB99-F4C1-41AE-A265-442FAD6BB336}" srcOrd="1" destOrd="0" presId="urn:microsoft.com/office/officeart/2018/5/layout/IconLeafLabelList"/>
    <dgm:cxn modelId="{C7267DE6-5954-CA4E-BF7A-8B2AB3DA6E60}" type="presParOf" srcId="{A31E7D24-F1C6-4724-841C-BB9362A434C1}" destId="{EBEF8C81-C8FF-42C8-887E-D2D920A9DE46}" srcOrd="2" destOrd="0" presId="urn:microsoft.com/office/officeart/2018/5/layout/IconLeafLabelList"/>
    <dgm:cxn modelId="{B8BA0522-E4F4-AC46-857F-59796238DD54}" type="presParOf" srcId="{A31E7D24-F1C6-4724-841C-BB9362A434C1}" destId="{F2A4405C-CB62-4F93-B8C2-15A450B28D5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E1A5B-6105-724D-B13A-782F5AA2F0AB}">
      <dsp:nvSpPr>
        <dsp:cNvPr id="0" name=""/>
        <dsp:cNvSpPr/>
      </dsp:nvSpPr>
      <dsp:spPr>
        <a:xfrm rot="1886768">
          <a:off x="2081476" y="3115622"/>
          <a:ext cx="1360356" cy="62578"/>
        </a:xfrm>
        <a:custGeom>
          <a:avLst/>
          <a:gdLst/>
          <a:ahLst/>
          <a:cxnLst/>
          <a:rect l="0" t="0" r="0" b="0"/>
          <a:pathLst>
            <a:path>
              <a:moveTo>
                <a:pt x="0" y="31289"/>
              </a:moveTo>
              <a:lnTo>
                <a:pt x="1360356" y="31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AEA57-8DC9-1D48-BA25-473E4B9DCE2A}">
      <dsp:nvSpPr>
        <dsp:cNvPr id="0" name=""/>
        <dsp:cNvSpPr/>
      </dsp:nvSpPr>
      <dsp:spPr>
        <a:xfrm rot="50297">
          <a:off x="2181270" y="2301900"/>
          <a:ext cx="1927514" cy="62578"/>
        </a:xfrm>
        <a:custGeom>
          <a:avLst/>
          <a:gdLst/>
          <a:ahLst/>
          <a:cxnLst/>
          <a:rect l="0" t="0" r="0" b="0"/>
          <a:pathLst>
            <a:path>
              <a:moveTo>
                <a:pt x="0" y="31289"/>
              </a:moveTo>
              <a:lnTo>
                <a:pt x="1927514" y="31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4E714-A6F6-734C-B206-5042F4DBC34F}">
      <dsp:nvSpPr>
        <dsp:cNvPr id="0" name=""/>
        <dsp:cNvSpPr/>
      </dsp:nvSpPr>
      <dsp:spPr>
        <a:xfrm rot="20039435">
          <a:off x="2084338" y="1469409"/>
          <a:ext cx="1916214" cy="62578"/>
        </a:xfrm>
        <a:custGeom>
          <a:avLst/>
          <a:gdLst/>
          <a:ahLst/>
          <a:cxnLst/>
          <a:rect l="0" t="0" r="0" b="0"/>
          <a:pathLst>
            <a:path>
              <a:moveTo>
                <a:pt x="0" y="31289"/>
              </a:moveTo>
              <a:lnTo>
                <a:pt x="1916214" y="31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E5CD8-675E-5B42-9B1C-FB42B5B779B5}">
      <dsp:nvSpPr>
        <dsp:cNvPr id="0" name=""/>
        <dsp:cNvSpPr/>
      </dsp:nvSpPr>
      <dsp:spPr>
        <a:xfrm>
          <a:off x="263225" y="822573"/>
          <a:ext cx="2757702" cy="31195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062705-1DAB-6541-85B6-09CA2196C0AD}">
      <dsp:nvSpPr>
        <dsp:cNvPr id="0" name=""/>
        <dsp:cNvSpPr/>
      </dsp:nvSpPr>
      <dsp:spPr>
        <a:xfrm>
          <a:off x="3839336" y="168937"/>
          <a:ext cx="1267431" cy="1267431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various stocks</a:t>
          </a:r>
        </a:p>
      </dsp:txBody>
      <dsp:txXfrm>
        <a:off x="4024947" y="354548"/>
        <a:ext cx="896209" cy="896209"/>
      </dsp:txXfrm>
    </dsp:sp>
    <dsp:sp modelId="{71FBFA92-F02E-524C-A8AE-8EC077617DD9}">
      <dsp:nvSpPr>
        <dsp:cNvPr id="0" name=""/>
        <dsp:cNvSpPr/>
      </dsp:nvSpPr>
      <dsp:spPr>
        <a:xfrm>
          <a:off x="4108608" y="1678012"/>
          <a:ext cx="1358429" cy="1358429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various time periods</a:t>
          </a:r>
        </a:p>
      </dsp:txBody>
      <dsp:txXfrm>
        <a:off x="4307545" y="1876949"/>
        <a:ext cx="960555" cy="960555"/>
      </dsp:txXfrm>
    </dsp:sp>
    <dsp:sp modelId="{2589983C-AEB1-7746-A8A2-73F5ECDBC2D4}">
      <dsp:nvSpPr>
        <dsp:cNvPr id="0" name=""/>
        <dsp:cNvSpPr/>
      </dsp:nvSpPr>
      <dsp:spPr>
        <a:xfrm>
          <a:off x="3242180" y="3176887"/>
          <a:ext cx="1358429" cy="1358429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for accuracy</a:t>
          </a:r>
        </a:p>
      </dsp:txBody>
      <dsp:txXfrm>
        <a:off x="3441117" y="3375824"/>
        <a:ext cx="960555" cy="9605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CB4FA-40EF-482B-B13D-D9549F060B59}">
      <dsp:nvSpPr>
        <dsp:cNvPr id="0" name=""/>
        <dsp:cNvSpPr/>
      </dsp:nvSpPr>
      <dsp:spPr>
        <a:xfrm>
          <a:off x="639683" y="171"/>
          <a:ext cx="955388" cy="95538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CCEDC-B8DE-4A91-A639-38473E1406D8}">
      <dsp:nvSpPr>
        <dsp:cNvPr id="0" name=""/>
        <dsp:cNvSpPr/>
      </dsp:nvSpPr>
      <dsp:spPr>
        <a:xfrm>
          <a:off x="843291" y="203779"/>
          <a:ext cx="548173" cy="548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23E1C-C69C-4146-B242-0328C577E6E4}">
      <dsp:nvSpPr>
        <dsp:cNvPr id="0" name=""/>
        <dsp:cNvSpPr/>
      </dsp:nvSpPr>
      <dsp:spPr>
        <a:xfrm>
          <a:off x="334272" y="1253140"/>
          <a:ext cx="1566210" cy="1487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incorporate intelligence and automation into our trading strategies by using machine learning. </a:t>
          </a:r>
        </a:p>
      </dsp:txBody>
      <dsp:txXfrm>
        <a:off x="334272" y="1253140"/>
        <a:ext cx="1566210" cy="1487900"/>
      </dsp:txXfrm>
    </dsp:sp>
    <dsp:sp modelId="{1F1E5F1C-3B78-4CE3-B6DB-D4ABF0C23159}">
      <dsp:nvSpPr>
        <dsp:cNvPr id="0" name=""/>
        <dsp:cNvSpPr/>
      </dsp:nvSpPr>
      <dsp:spPr>
        <a:xfrm>
          <a:off x="2479981" y="171"/>
          <a:ext cx="955388" cy="95538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7FB99-F4C1-41AE-A265-442FAD6BB336}">
      <dsp:nvSpPr>
        <dsp:cNvPr id="0" name=""/>
        <dsp:cNvSpPr/>
      </dsp:nvSpPr>
      <dsp:spPr>
        <a:xfrm>
          <a:off x="2683589" y="203779"/>
          <a:ext cx="548173" cy="548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4405C-CB62-4F93-B8C2-15A450B28D58}">
      <dsp:nvSpPr>
        <dsp:cNvPr id="0" name=""/>
        <dsp:cNvSpPr/>
      </dsp:nvSpPr>
      <dsp:spPr>
        <a:xfrm>
          <a:off x="2174570" y="1253140"/>
          <a:ext cx="1566210" cy="1487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Machine learning systems can evaluate multiple factors that influence investment decisions (such as social sentiment and daily returns) even</a:t>
          </a:r>
          <a:r>
            <a:rPr lang="en-US" sz="1100" b="1" kern="1200"/>
            <a:t> </a:t>
          </a:r>
          <a:r>
            <a:rPr lang="en-US" sz="1100" kern="1200"/>
            <a:t>more efficiently than humans—resulting in more accurate trading decisions.</a:t>
          </a:r>
        </a:p>
      </dsp:txBody>
      <dsp:txXfrm>
        <a:off x="2174570" y="1253140"/>
        <a:ext cx="1566210" cy="1487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A5C38-AB62-4241-B253-59B8195E464F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F9914-1FA5-9B47-9C71-67A674A79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F9914-1FA5-9B47-9C71-67A674A79C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5B97-9BFF-714A-A4D7-0FA9C12E2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13E4C-57D1-EF48-A154-1FA40D98E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CDA8A-B4A3-E94B-AE36-E03524D3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DF5FE-6692-A24A-9C81-BED99B18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E4A9-45D6-C54A-AF38-34BE3937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E044-8BF1-8449-BB28-3222A1A9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344CF-CEC9-8C49-B376-D062A2630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F437-6293-E74C-B2DD-75F69B61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6EE29-50AD-9E4F-8B77-230C2B37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7E7D9-DB92-064C-AC73-B0E26B9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2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44D54-ECB3-0343-A472-DFF55A0DA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35FDF-678C-4C4A-BC64-9F38A8D0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4120E-5341-9C4F-98A3-92B2A84F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87E98-868D-3748-8E0E-3B389D08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6A115-C276-BE41-A226-2A24929A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96D3-F9E7-4748-A108-A320786E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17BAB-74BF-B847-A7C7-F18B4E49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559B-223D-624D-81BB-293DB909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5247B-C627-B74F-9E05-0BD73174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A812-EBBE-5746-A545-ACDDF9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7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7F5D-571F-8D47-BA98-62ECC124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23AD1-29C6-C342-AE91-976011EEC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B3075-951A-6148-9DC2-6A8ED6A6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164EE-C62C-AF4F-B2C5-61C90830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4DC2F-6DE3-4B43-87E7-90838F58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2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DA8A-2331-CD4C-BB1A-3EB6B055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6A97-51C5-FC4D-B6D9-FA1953A20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B3E6F-5627-EF42-BE82-104A11A08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E4C46-7B0E-464D-89F6-75DC8372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89267-6E5F-4E4C-BA04-773668BA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32328-6DA1-624E-9AFB-305AAB26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7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93D-9983-C947-BA3F-5877F927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7804F-C074-3248-A0CB-7479B094D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2C8CF-3BB0-DE4D-B1E2-D1518C5F1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7078-83F2-8344-916B-52AE1B71E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EB087-480C-4C48-A92E-C3BA830A3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A394B-C668-FA4E-A7BD-1515D657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79779-EACE-9D41-ADE5-ADA9B8AA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8C74C-F3A5-014B-B663-0536CD80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07C8-67AB-5D47-BEA6-3686C6D3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CD8D4-F745-6A44-98DF-BAA22253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2663A-DD85-B44B-9C48-2068277F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9F378-B5E1-3C4C-9A09-1701A295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9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06F92-076C-8844-A50E-9E78E871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23BCE-D05C-FF4F-B285-53189FDA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9FF80-7881-3744-951E-9F8AFF8B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9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B783-EB70-F24F-AE23-A407CBCE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5F9D9-D257-F745-84A4-ED3FC2C3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F4696-A034-E34D-A95C-22B75602A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CFFD1-F906-5C4A-8DA4-84F0BB24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49186-CAD9-FE49-950E-DC34B810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4E1B-C633-C842-856E-C1710520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23A1-E878-B34A-A25B-3FBF7181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3F168-132B-3646-B8A1-4F83A1EC5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7A211-1E87-CC4D-AC11-094321FA5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5467-7A87-B744-90CF-F822CA0A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759A1-C9A4-964F-8F5C-85AE03A3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ACB09-E224-064F-85B6-45D4CB41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BC8CE-515B-2F46-94DE-49BF5F41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CCDA0-A43F-EB4C-8F40-830E9A58A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76D44-688A-EE48-8ADC-EC9900AF3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5/1/21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FC87-A589-6148-B0F2-E9580D2F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732E-880D-604B-ACAF-4B93E3056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90460&amp;picture=questions-amp-answers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researchleap.com/impact-social-media-consumer-buying-intention/" TargetMode="External"/><Relationship Id="rId18" Type="http://schemas.openxmlformats.org/officeDocument/2006/relationships/diagramQuickStyle" Target="../diagrams/quickStyle1.xml"/><Relationship Id="rId3" Type="http://schemas.openxmlformats.org/officeDocument/2006/relationships/hyperlink" Target="http://2017.igem.org/Team:Macquarie_Australia" TargetMode="External"/><Relationship Id="rId7" Type="http://schemas.openxmlformats.org/officeDocument/2006/relationships/hyperlink" Target="https://commons.wikimedia.org/wiki/File:Instagram_icon.png" TargetMode="External"/><Relationship Id="rId12" Type="http://schemas.openxmlformats.org/officeDocument/2006/relationships/image" Target="../media/image10.jpg"/><Relationship Id="rId1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en.m.wikipedia.org/wiki/R/WallStreetBets" TargetMode="External"/><Relationship Id="rId5" Type="http://schemas.openxmlformats.org/officeDocument/2006/relationships/hyperlink" Target="https://en.wikiquote.org/wiki/Facebook" TargetMode="External"/><Relationship Id="rId15" Type="http://schemas.openxmlformats.org/officeDocument/2006/relationships/hyperlink" Target="https://wikinet.pro/wiki/Stonks" TargetMode="External"/><Relationship Id="rId10" Type="http://schemas.openxmlformats.org/officeDocument/2006/relationships/image" Target="../media/image9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hyperlink" Target="http://www.pngall.com/reddit-png" TargetMode="Externa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72CAE1BA-A215-4EA1-B9D4-7FA6EAFD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E6F3-78FC-1048-B46C-0D3AB8C0B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Social Media Bets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387E9-F578-E643-8AA5-8DBF966F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Developers:</a:t>
            </a:r>
          </a:p>
          <a:p>
            <a:r>
              <a:rPr lang="en-US" sz="1100" dirty="0">
                <a:solidFill>
                  <a:srgbClr val="FFFFFF"/>
                </a:solidFill>
              </a:rPr>
              <a:t>Lucas Manning</a:t>
            </a:r>
          </a:p>
          <a:p>
            <a:r>
              <a:rPr lang="en-US" sz="1100" dirty="0">
                <a:solidFill>
                  <a:srgbClr val="FFFFFF"/>
                </a:solidFill>
              </a:rPr>
              <a:t>Alejandra Vasquez</a:t>
            </a:r>
          </a:p>
          <a:p>
            <a:r>
              <a:rPr lang="en-US" sz="1100" dirty="0">
                <a:solidFill>
                  <a:srgbClr val="FFFFFF"/>
                </a:solidFill>
              </a:rPr>
              <a:t>Sarah Kang</a:t>
            </a:r>
          </a:p>
        </p:txBody>
      </p:sp>
    </p:spTree>
    <p:extLst>
      <p:ext uri="{BB962C8B-B14F-4D97-AF65-F5344CB8AC3E}">
        <p14:creationId xmlns:p14="http://schemas.microsoft.com/office/powerpoint/2010/main" val="373733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993F-38E0-2145-95DE-2AE9A8AF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590698"/>
            <a:ext cx="3667039" cy="1676603"/>
          </a:xfrm>
        </p:spPr>
        <p:txBody>
          <a:bodyPr>
            <a:normAutofit/>
          </a:bodyPr>
          <a:lstStyle/>
          <a:p>
            <a:r>
              <a:rPr lang="en-US" sz="6000" dirty="0"/>
              <a:t>Q&amp;A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C2F4C71-0150-A343-B112-F99DE97E4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89" r="8937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200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ackson Pollock takes over the Tate Liverpool with the sinister paintings  that shook up the art world | HERO magazine: A fresh perspective">
            <a:extLst>
              <a:ext uri="{FF2B5EF4-FFF2-40B4-BE49-F238E27FC236}">
                <a16:creationId xmlns:a16="http://schemas.microsoft.com/office/drawing/2014/main" id="{31743FDB-AAD3-484E-B72F-78FD14A3C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r="6475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2C3C-C192-CC4C-BA53-9BC16D75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080"/>
            <a:ext cx="9984287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Unfair Comparisons and Partial Pictures: 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There is no one-size-fits-all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228B-1AF4-E14E-BCC2-76C4DE68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Unfair Comparisons: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Art: Jackson Pollock v Leonardo DaVinci (who’s better)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Music: Mozart v Beyonce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Politics: One party isn’t for everyone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Partial Pictures: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Personality Tests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Grand Unified Theory (The sciences)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Does this stop us? Of course not. And it shouldn’t…but can we do better? 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28" name="Picture 4" descr="Renaissance Man">
            <a:extLst>
              <a:ext uri="{FF2B5EF4-FFF2-40B4-BE49-F238E27FC236}">
                <a16:creationId xmlns:a16="http://schemas.microsoft.com/office/drawing/2014/main" id="{F779DB82-040B-2946-B046-0B2ABFC7C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5869" b="-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071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vidual Images, Stock Photos &amp; Vectors | Shutterstock">
            <a:extLst>
              <a:ext uri="{FF2B5EF4-FFF2-40B4-BE49-F238E27FC236}">
                <a16:creationId xmlns:a16="http://schemas.microsoft.com/office/drawing/2014/main" id="{11B46341-7C88-9148-B694-6AB1DB451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b="2906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7D4F2-31D8-CB47-833D-C584EFC3A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2500"/>
              <a:t>Customized Recommendations: </a:t>
            </a:r>
            <a:br>
              <a:rPr lang="en-US" sz="2500"/>
            </a:br>
            <a:r>
              <a:rPr lang="en-US" sz="2500"/>
              <a:t>Because Not All Companies Are The Same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46BD-2064-A84E-B2DE-903590AF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500"/>
              <a:t>The answer: YES! Let’s stop treating the marketing like one method works, or that every industry or company is not distinct. </a:t>
            </a:r>
          </a:p>
          <a:p>
            <a:r>
              <a:rPr lang="en-US" sz="1500"/>
              <a:t>Our system begins by evaluating potential return on investment running multiple strategic models, ultimately choosing the model that will generate the highest return for the investor. </a:t>
            </a:r>
          </a:p>
          <a:p>
            <a:r>
              <a:rPr lang="en-US" sz="1500"/>
              <a:t>Additionally, we are introducing metrics like social sentiment analysis to capture the ever-growing diversity of companies, investors, and the market as a whole. 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418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3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5877C3-B5EB-634D-969F-2D859B1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A77D-14B3-9544-8541-E0E4C846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27762"/>
            <a:ext cx="4974771" cy="35544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Sentiment indicator of stock price?</a:t>
            </a:r>
          </a:p>
          <a:p>
            <a:r>
              <a:rPr lang="en-US" dirty="0">
                <a:solidFill>
                  <a:schemeClr val="bg1"/>
                </a:solidFill>
              </a:rPr>
              <a:t>Is there a correlation between social media activity vs. price?</a:t>
            </a:r>
          </a:p>
          <a:p>
            <a:r>
              <a:rPr lang="en-US" dirty="0">
                <a:solidFill>
                  <a:schemeClr val="bg1"/>
                </a:solidFill>
              </a:rPr>
              <a:t>Can we add alpha from these trades?</a:t>
            </a:r>
          </a:p>
        </p:txBody>
      </p:sp>
    </p:spTree>
    <p:extLst>
      <p:ext uri="{BB962C8B-B14F-4D97-AF65-F5344CB8AC3E}">
        <p14:creationId xmlns:p14="http://schemas.microsoft.com/office/powerpoint/2010/main" val="7001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33C5F-B764-DC45-9685-CC01AC50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88552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Bradley Hand ITC" panose="020F0502020204030204" pitchFamily="34" charset="0"/>
              </a:rPr>
              <a:t>API / Research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ED50605C-73AC-AE44-ACEF-72D58303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0129" y="5410550"/>
            <a:ext cx="855523" cy="855523"/>
          </a:xfrm>
          <a:prstGeom prst="rect">
            <a:avLst/>
          </a:prstGeom>
        </p:spPr>
      </p:pic>
      <p:pic>
        <p:nvPicPr>
          <p:cNvPr id="12" name="Picture 1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8B1BBF3-0C00-FF48-896A-37E0714E7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62402" y="4318903"/>
            <a:ext cx="815389" cy="8153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1DA439D-5922-8A4D-ACDF-95762F509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170128" y="4364828"/>
            <a:ext cx="855523" cy="855523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low confidence">
            <a:extLst>
              <a:ext uri="{FF2B5EF4-FFF2-40B4-BE49-F238E27FC236}">
                <a16:creationId xmlns:a16="http://schemas.microsoft.com/office/drawing/2014/main" id="{BB1AFC80-1BFE-2140-B38A-96A32E1C7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91451" y="5410551"/>
            <a:ext cx="855523" cy="855523"/>
          </a:xfrm>
          <a:prstGeom prst="rect">
            <a:avLst/>
          </a:prstGeom>
        </p:spPr>
      </p:pic>
      <p:pic>
        <p:nvPicPr>
          <p:cNvPr id="24" name="Picture 23" descr="A cartoon of a person wearing a suit and tie and sunglasses&#10;&#10;Description automatically generated with low confidence">
            <a:extLst>
              <a:ext uri="{FF2B5EF4-FFF2-40B4-BE49-F238E27FC236}">
                <a16:creationId xmlns:a16="http://schemas.microsoft.com/office/drawing/2014/main" id="{F619BF4F-9BB0-BA4E-9777-CD7B2B5F7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70097" y="2956201"/>
            <a:ext cx="3175000" cy="1028700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EAEC0AA1-64B2-EE46-A9F1-10C4DA29DF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070097" y="746426"/>
            <a:ext cx="3780754" cy="21266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D72C02-620B-C342-B3D4-3AA8472345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673146" y="4329128"/>
            <a:ext cx="2376594" cy="178244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CBDC13-C9D2-3A4E-BF77-CCA724B522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0657160"/>
              </p:ext>
            </p:extLst>
          </p:nvPr>
        </p:nvGraphicFramePr>
        <p:xfrm>
          <a:off x="946903" y="1278194"/>
          <a:ext cx="6512321" cy="466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C294666-7D4B-EB48-BE86-207931C25F52}"/>
              </a:ext>
            </a:extLst>
          </p:cNvPr>
          <p:cNvGrpSpPr/>
          <p:nvPr/>
        </p:nvGrpSpPr>
        <p:grpSpPr>
          <a:xfrm>
            <a:off x="1807728" y="2466870"/>
            <a:ext cx="1507661" cy="720679"/>
            <a:chOff x="1329137" y="474716"/>
            <a:chExt cx="1284309" cy="46772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5DD82EC-042E-1D40-A113-668B3AF23132}"/>
                </a:ext>
              </a:extLst>
            </p:cNvPr>
            <p:cNvSpPr/>
            <p:nvPr/>
          </p:nvSpPr>
          <p:spPr>
            <a:xfrm>
              <a:off x="1329137" y="474716"/>
              <a:ext cx="1284309" cy="467723"/>
            </a:xfrm>
            <a:prstGeom prst="round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FA9282EB-A7A8-0A45-8A63-E29466937560}"/>
                </a:ext>
              </a:extLst>
            </p:cNvPr>
            <p:cNvSpPr txBox="1"/>
            <p:nvPr/>
          </p:nvSpPr>
          <p:spPr>
            <a:xfrm>
              <a:off x="1351969" y="497548"/>
              <a:ext cx="1238645" cy="422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Scrape Social Media - Twitter, Reddit, news articles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89EAC-255A-2141-83AD-E23F45709F9E}"/>
              </a:ext>
            </a:extLst>
          </p:cNvPr>
          <p:cNvGrpSpPr/>
          <p:nvPr/>
        </p:nvGrpSpPr>
        <p:grpSpPr>
          <a:xfrm>
            <a:off x="1785757" y="3280950"/>
            <a:ext cx="1507661" cy="769950"/>
            <a:chOff x="1289799" y="1022467"/>
            <a:chExt cx="1284309" cy="46772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829DF38-A3BE-BD4B-999E-8065AB06ABB2}"/>
                </a:ext>
              </a:extLst>
            </p:cNvPr>
            <p:cNvSpPr/>
            <p:nvPr/>
          </p:nvSpPr>
          <p:spPr>
            <a:xfrm>
              <a:off x="1289799" y="1022467"/>
              <a:ext cx="1284309" cy="467723"/>
            </a:xfrm>
            <a:prstGeom prst="roundRect">
              <a:avLst/>
            </a:prstGeom>
          </p:spPr>
          <p:style>
            <a:lnRef idx="2">
              <a:schemeClr val="accent5">
                <a:hueOff val="-3379271"/>
                <a:satOff val="-8710"/>
                <a:lumOff val="-588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8F88501C-BED8-D84F-AD49-E786EAE082E9}"/>
                </a:ext>
              </a:extLst>
            </p:cNvPr>
            <p:cNvSpPr txBox="1"/>
            <p:nvPr/>
          </p:nvSpPr>
          <p:spPr>
            <a:xfrm>
              <a:off x="1312631" y="1045299"/>
              <a:ext cx="1238645" cy="422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Evaluate number of</a:t>
              </a:r>
              <a:r>
                <a:rPr lang="en-US" sz="800" kern="1200" dirty="0"/>
                <a:t> posts, likes, shares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3E997-5CFA-134B-9324-9943342FDD8B}"/>
              </a:ext>
            </a:extLst>
          </p:cNvPr>
          <p:cNvGrpSpPr/>
          <p:nvPr/>
        </p:nvGrpSpPr>
        <p:grpSpPr>
          <a:xfrm>
            <a:off x="1785757" y="4128628"/>
            <a:ext cx="1507661" cy="709420"/>
            <a:chOff x="1233327" y="1508137"/>
            <a:chExt cx="1284309" cy="46772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D8B238-3317-A844-A3F7-75D68F4854A9}"/>
                </a:ext>
              </a:extLst>
            </p:cNvPr>
            <p:cNvSpPr/>
            <p:nvPr/>
          </p:nvSpPr>
          <p:spPr>
            <a:xfrm>
              <a:off x="1233327" y="1508137"/>
              <a:ext cx="1284309" cy="467723"/>
            </a:xfrm>
            <a:prstGeom prst="roundRect">
              <a:avLst/>
            </a:prstGeom>
          </p:spPr>
          <p:style>
            <a:lnRef idx="2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79D7C7A8-7B44-0F4C-89EC-3900916FD065}"/>
                </a:ext>
              </a:extLst>
            </p:cNvPr>
            <p:cNvSpPr txBox="1"/>
            <p:nvPr/>
          </p:nvSpPr>
          <p:spPr>
            <a:xfrm>
              <a:off x="1256159" y="1530969"/>
              <a:ext cx="1238645" cy="422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Evaluate the sentiment of thes</a:t>
              </a:r>
              <a:r>
                <a:rPr lang="en-US" sz="800" dirty="0"/>
                <a:t>e posts of activity on social media</a:t>
              </a:r>
              <a:endParaRPr lang="en-US" sz="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4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B7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8DB0F-5E10-7147-A3F3-D8B661AD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Analysis / Data Input</a:t>
            </a:r>
          </a:p>
        </p:txBody>
      </p:sp>
      <p:sp>
        <p:nvSpPr>
          <p:cNvPr id="155" name="Rectangle 1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8BC7-7FA8-2E49-8A74-355213B25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1812529"/>
          </a:xfr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Social Media Activity – continuous (0 to infinity)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Price – continuous (0 to infinity)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Social Score - range -100 to +100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DD7271A-CA5E-0142-A1C6-AC7E90824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 r="6647" b="3"/>
          <a:stretch/>
        </p:blipFill>
        <p:spPr>
          <a:xfrm>
            <a:off x="6366569" y="2934085"/>
            <a:ext cx="5220444" cy="2963329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A442B7D-A5C8-F64B-BC6F-C39CF7D28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6" r="7219" b="1"/>
          <a:stretch/>
        </p:blipFill>
        <p:spPr>
          <a:xfrm>
            <a:off x="286618" y="2840679"/>
            <a:ext cx="5360357" cy="304884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3DD568-D53C-3B47-A942-A6163038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" r="5188" b="2"/>
          <a:stretch/>
        </p:blipFill>
        <p:spPr>
          <a:xfrm>
            <a:off x="286618" y="7050860"/>
            <a:ext cx="5538814" cy="314814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DC0D2B2-6A8A-9947-B091-76DE9F8D3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13" r="6051" b="1"/>
          <a:stretch/>
        </p:blipFill>
        <p:spPr>
          <a:xfrm>
            <a:off x="6366569" y="7023561"/>
            <a:ext cx="5220443" cy="29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39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5579 L -0.01302 -0.629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3.7037E-6 L -0.00065 -0.60486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8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1"/>
            <a:ext cx="7058307" cy="2595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492A8-0679-2947-9EAE-739CECD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7" y="491260"/>
            <a:ext cx="3803164" cy="647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Output / Result</a:t>
            </a:r>
          </a:p>
        </p:txBody>
      </p:sp>
      <p:sp>
        <p:nvSpPr>
          <p:cNvPr id="165" name="Rectangle 84">
            <a:extLst>
              <a:ext uri="{FF2B5EF4-FFF2-40B4-BE49-F238E27FC236}">
                <a16:creationId xmlns:a16="http://schemas.microsoft.com/office/drawing/2014/main" id="{392E632E-3F30-4018-960F-EE3228045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3085476"/>
            <a:ext cx="3998237" cy="3449681"/>
          </a:xfrm>
          <a:prstGeom prst="rect">
            <a:avLst/>
          </a:prstGeom>
          <a:solidFill>
            <a:srgbClr val="E17E2D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A0FF6E8-4C44-0D43-8D82-19841833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81" y="2871490"/>
            <a:ext cx="3590988" cy="1804471"/>
          </a:xfrm>
          <a:prstGeom prst="rect">
            <a:avLst/>
          </a:prstGeom>
        </p:spPr>
      </p:pic>
      <p:sp>
        <p:nvSpPr>
          <p:cNvPr id="166" name="Rectangle 86">
            <a:extLst>
              <a:ext uri="{FF2B5EF4-FFF2-40B4-BE49-F238E27FC236}">
                <a16:creationId xmlns:a16="http://schemas.microsoft.com/office/drawing/2014/main" id="{0015B939-F527-4117-B775-533A40168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8848" y="3090672"/>
            <a:ext cx="2889504" cy="1636776"/>
          </a:xfrm>
          <a:prstGeom prst="rect">
            <a:avLst/>
          </a:prstGeom>
          <a:solidFill>
            <a:srgbClr val="E17E2D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F02048-4F6A-744C-96D0-914D5578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6" y="3612154"/>
            <a:ext cx="6643194" cy="2923003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22BCFB4-3880-430A-9E42-4D844E8F6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8848" y="4901184"/>
            <a:ext cx="2889504" cy="1636776"/>
          </a:xfrm>
          <a:prstGeom prst="rect">
            <a:avLst/>
          </a:prstGeom>
          <a:solidFill>
            <a:srgbClr val="E17E2D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26D34C-1256-EB43-924A-E300CD7E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7" y="1147877"/>
            <a:ext cx="6483730" cy="2658329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876EE4-A27E-49D3-9B1C-58C77BC0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Buy/Sell Criteria (Contrarian Indicator)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Average of Social Media Activity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Score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&lt; -50 = Buy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&gt; 50 = Sell</a:t>
            </a:r>
          </a:p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stocks show less correlation between public sentiment and price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AAPL) whereas some stock show stronger correlation at times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GME)</a:t>
            </a:r>
          </a:p>
          <a:p>
            <a:pPr marL="0" indent="0">
              <a:buNone/>
            </a:pPr>
            <a:r>
              <a:rPr lang="en-US" sz="1600" dirty="0"/>
              <a:t>External factors: seasonal (earnings season, product launch),  lack of media presence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772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2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2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759B7-EE3C-A549-9C5A-5FD483EC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030286"/>
            <a:ext cx="4153626" cy="217409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Trading with Machine Learning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502F5E-BFDA-974E-B1A2-B5A28916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856" y="1730265"/>
            <a:ext cx="5051320" cy="3397012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1C13FEF-4544-44AC-8CD7-0A28FBCC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943292"/>
              </p:ext>
            </p:extLst>
          </p:nvPr>
        </p:nvGraphicFramePr>
        <p:xfrm>
          <a:off x="767290" y="3428999"/>
          <a:ext cx="4075054" cy="274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96990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A281-71D6-7645-BAEE-3A00A31C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Accuracy = Profits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770C1A-DB8B-EE46-B2A3-1F1B1BD4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22" y="1243484"/>
            <a:ext cx="4849488" cy="1673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2E87F-8D8B-AB4F-AE82-C70A0C10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Choosing a machine learning model to use in a trading strategy is a matter of trial and error. </a:t>
            </a:r>
            <a:br>
              <a:rPr lang="en-US" sz="1900">
                <a:solidFill>
                  <a:schemeClr val="bg1"/>
                </a:solidFill>
              </a:rPr>
            </a:b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The report shows us that the Logistic regression model reports a </a:t>
            </a:r>
            <a:r>
              <a:rPr lang="en-US" sz="1900" b="1">
                <a:solidFill>
                  <a:schemeClr val="bg1"/>
                </a:solidFill>
              </a:rPr>
              <a:t>86%</a:t>
            </a:r>
            <a:r>
              <a:rPr lang="en-US" sz="1900">
                <a:solidFill>
                  <a:schemeClr val="bg1"/>
                </a:solidFill>
              </a:rPr>
              <a:t> --higher accuracy report compared to the SVM model at </a:t>
            </a:r>
            <a:r>
              <a:rPr lang="en-US" sz="1900" b="1">
                <a:solidFill>
                  <a:schemeClr val="bg1"/>
                </a:solidFill>
              </a:rPr>
              <a:t>85%</a:t>
            </a:r>
            <a:r>
              <a:rPr lang="en-US" sz="1900">
                <a:solidFill>
                  <a:schemeClr val="bg1"/>
                </a:solidFill>
              </a:rPr>
              <a:t> percent.</a:t>
            </a:r>
            <a:br>
              <a:rPr lang="en-US" sz="1900">
                <a:solidFill>
                  <a:schemeClr val="bg1"/>
                </a:solidFill>
              </a:rPr>
            </a:br>
            <a:endParaRPr lang="en-US" sz="1900">
              <a:solidFill>
                <a:schemeClr val="bg1"/>
              </a:solidFill>
            </a:endParaRP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6D76-D5D9-4B4B-8F8B-E14697A9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6" y="3933340"/>
            <a:ext cx="4837061" cy="16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</TotalTime>
  <Words>456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Social Media Bets</vt:lpstr>
      <vt:lpstr>Unfair Comparisons and Partial Pictures: T There is no one-size-fits-all</vt:lpstr>
      <vt:lpstr>Customized Recommendations:  Because Not All Companies Are The Same</vt:lpstr>
      <vt:lpstr>Thesis</vt:lpstr>
      <vt:lpstr>API / Research</vt:lpstr>
      <vt:lpstr>Analysis / Data Input</vt:lpstr>
      <vt:lpstr>Output / Result</vt:lpstr>
      <vt:lpstr>Trading with Machine Learning</vt:lpstr>
      <vt:lpstr>Accuracy = Profits 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 H Kang</dc:creator>
  <cp:lastModifiedBy>Tae H Kang</cp:lastModifiedBy>
  <cp:revision>25</cp:revision>
  <dcterms:created xsi:type="dcterms:W3CDTF">2021-04-21T03:11:22Z</dcterms:created>
  <dcterms:modified xsi:type="dcterms:W3CDTF">2021-05-02T19:39:43Z</dcterms:modified>
</cp:coreProperties>
</file>